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94" r:id="rId24"/>
    <p:sldId id="349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97" r:id="rId35"/>
    <p:sldId id="377" r:id="rId36"/>
    <p:sldId id="378" r:id="rId37"/>
    <p:sldId id="379" r:id="rId38"/>
    <p:sldId id="381" r:id="rId39"/>
    <p:sldId id="308" r:id="rId40"/>
    <p:sldId id="348" r:id="rId41"/>
    <p:sldId id="342" r:id="rId42"/>
    <p:sldId id="391" r:id="rId43"/>
    <p:sldId id="330" r:id="rId44"/>
    <p:sldId id="367" r:id="rId45"/>
    <p:sldId id="332" r:id="rId46"/>
    <p:sldId id="333" r:id="rId47"/>
    <p:sldId id="393" r:id="rId48"/>
    <p:sldId id="392" r:id="rId49"/>
    <p:sldId id="395" r:id="rId50"/>
    <p:sldId id="396" r:id="rId51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2970" autoAdjust="0"/>
  </p:normalViewPr>
  <p:slideViewPr>
    <p:cSldViewPr>
      <p:cViewPr varScale="1">
        <p:scale>
          <a:sx n="99" d="100"/>
          <a:sy n="99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9/20/2022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  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view (recommended).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added</a:t>
            </a:r>
            <a:r>
              <a:rPr lang="en-US" baseline="0" dirty="0" smtClean="0"/>
              <a:t> the three boards at the bottom row.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part number: XC7S50-CSGA324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65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Vivado’s</a:t>
            </a:r>
            <a:r>
              <a:rPr lang="en-US" dirty="0" smtClean="0"/>
              <a:t> schematic of the fresh-start design,</a:t>
            </a:r>
            <a:r>
              <a:rPr lang="en-US" baseline="0" dirty="0" smtClean="0"/>
              <a:t> use to</a:t>
            </a:r>
            <a:r>
              <a:rPr lang="en-US" dirty="0" smtClean="0"/>
              <a:t> compare</a:t>
            </a:r>
            <a:r>
              <a:rPr lang="en-US" baseline="0" dirty="0" smtClean="0"/>
              <a:t> with the Digital schematic and its RTL (used ctrl A &amp; ctrl B for bolding)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0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companies 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Arduino  headers and DRAM.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backordered, 16 week lead time.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ARM core.  </a:t>
            </a:r>
            <a:r>
              <a:rPr lang="en-US" dirty="0" err="1" smtClean="0"/>
              <a:t>Trenz</a:t>
            </a:r>
            <a:r>
              <a:rPr lang="en-US" dirty="0" smtClean="0"/>
              <a:t> web page: </a:t>
            </a:r>
          </a:p>
          <a:p>
            <a:r>
              <a:rPr lang="en-US" dirty="0" smtClean="0"/>
              <a:t>https://shop.trenz-electronic.de/en/TE0727-02-41C34-ZynqBerryZero-Module-with-Xilinx-Zynq-7010-512-MB-DDR3L-SDRAM-3-x-6.5-cm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96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0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clock is 100MHz.  Here the clock</a:t>
            </a:r>
            <a:r>
              <a:rPr lang="en-US" baseline="0" dirty="0" smtClean="0"/>
              <a:t> (via right click) is set to 1Hz.  Digital generates a clock divider that divides 100MHz by 50 million.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8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</a:t>
            </a:r>
            <a:r>
              <a:rPr lang="en-US" baseline="0" dirty="0" smtClean="0"/>
              <a:t> the VHDL interface to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.  On the right the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 file.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 the description of a D flip-flop.  On the right the VHDL interface to the Boolean Board signals in use.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entire description of the circuitry</a:t>
            </a:r>
            <a:r>
              <a:rPr lang="en-US" baseline="0" dirty="0" smtClean="0"/>
              <a:t> associated with the schematic.  Including a port map of the clock divider.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meet-the-zynqberryzero-an-fpga-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Afternoon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</a:t>
            </a:r>
            <a:r>
              <a:rPr lang="en-US" dirty="0" smtClean="0"/>
              <a:t>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  <a:endParaRPr lang="en-US" dirty="0" smtClean="0"/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electronics field</a:t>
            </a:r>
          </a:p>
          <a:p>
            <a:pPr lvl="2"/>
            <a:r>
              <a:rPr lang="en-US" dirty="0" smtClean="0"/>
              <a:t>chapters are written mostly by others</a:t>
            </a:r>
            <a:endParaRPr lang="en-US" dirty="0"/>
          </a:p>
          <a:p>
            <a:r>
              <a:rPr lang="en-US" dirty="0" smtClean="0"/>
              <a:t>Max writes columns </a:t>
            </a:r>
            <a:r>
              <a:rPr lang="en-US" dirty="0" smtClean="0"/>
              <a:t>for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://www.eejournal.com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</a:t>
            </a:r>
            <a:r>
              <a:rPr lang="en-US" dirty="0" smtClean="0"/>
              <a:t>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</a:t>
            </a:r>
            <a:r>
              <a:rPr lang="en-US" dirty="0" smtClean="0"/>
              <a:t>set of files (20MB) at: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sz="3000" dirty="0" smtClean="0">
                <a:hlinkClick r:id="rId3"/>
              </a:rPr>
              <a:t>https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github.com/jimbrake/FPGA_Boot_Camp</a:t>
            </a:r>
            <a:endParaRPr lang="en-US" sz="3000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/>
              <a:t>Full part number: XC7S50-CSGA324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048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7" name="Content Placeholder 5" descr="Welcome to Real Digital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0762"/>
            <a:ext cx="7494996" cy="5486400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time: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ANALYSIS (checks for errors)</a:t>
            </a:r>
          </a:p>
          <a:p>
            <a:r>
              <a:rPr lang="en-US" dirty="0" smtClean="0"/>
              <a:t>SYNTHESIS (maps RTL to FPGA primitives)</a:t>
            </a:r>
          </a:p>
          <a:p>
            <a:r>
              <a:rPr lang="en-US" dirty="0" smtClean="0"/>
              <a:t>IMPLEMENTATION (wires up the primitives)</a:t>
            </a:r>
          </a:p>
          <a:p>
            <a:r>
              <a:rPr lang="en-US" dirty="0" smtClean="0"/>
              <a:t>PROGRAM AND DEBUG (simulation is key)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</a:t>
            </a:r>
            <a:r>
              <a:rPr lang="en-US" dirty="0" smtClean="0"/>
              <a:t>Watt</a:t>
            </a:r>
          </a:p>
          <a:p>
            <a:r>
              <a:rPr lang="en-US" dirty="0" err="1" smtClean="0"/>
              <a:t>Vivado</a:t>
            </a:r>
            <a:r>
              <a:rPr lang="en-US" dirty="0" smtClean="0"/>
              <a:t>: Flow/Open Elaborated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Elaborated </a:t>
            </a:r>
            <a:r>
              <a:rPr lang="en-US" sz="4000" dirty="0" err="1" smtClean="0"/>
              <a:t>fresh_start</a:t>
            </a:r>
            <a:r>
              <a:rPr lang="en-US" sz="4000" dirty="0" smtClean="0"/>
              <a:t> design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fresh_start_220611 - [C:/jcb_doc/IEEE/_Emerging tech grant/_fresh_start/fresh_start_220611/fresh_start_220611.xpr] - Vivado 2022.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6182037" cy="5638800"/>
          </a:xfrm>
        </p:spPr>
      </p:pic>
    </p:spTree>
    <p:extLst>
      <p:ext uri="{BB962C8B-B14F-4D97-AF65-F5344CB8AC3E}">
        <p14:creationId xmlns:p14="http://schemas.microsoft.com/office/powerpoint/2010/main" val="70290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</a:t>
            </a:r>
            <a:r>
              <a:rPr lang="en-US" sz="2800" dirty="0" smtClean="0"/>
              <a:t>:</a:t>
            </a:r>
          </a:p>
          <a:p>
            <a:pPr lvl="1"/>
            <a:r>
              <a:rPr lang="en-US" dirty="0" smtClean="0"/>
              <a:t>TBD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designer &amp; simulator	(Schematic based, free)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smtClean="0"/>
              <a:t>Boolean Board, </a:t>
            </a: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Basys</a:t>
            </a:r>
            <a:r>
              <a:rPr lang="en-US" dirty="0"/>
              <a:t> </a:t>
            </a:r>
            <a:r>
              <a:rPr lang="en-US" dirty="0" smtClean="0"/>
              <a:t>3 &amp;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6370180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ZynqBerryZero</a:t>
            </a:r>
            <a:r>
              <a:rPr lang="en-US" sz="4000" dirty="0" smtClean="0"/>
              <a:t> </a:t>
            </a:r>
            <a:r>
              <a:rPr lang="en-US" sz="3200" dirty="0" smtClean="0"/>
              <a:t>$120</a:t>
            </a:r>
            <a:endParaRPr lang="en-US" sz="3200" dirty="0"/>
          </a:p>
        </p:txBody>
      </p:sp>
      <p:pic>
        <p:nvPicPr>
          <p:cNvPr id="6" name="Content Placeholder 5" descr="Meet the ZynqBerryZero: An FPGA Development Board with a Raspberry Pi Zero Form Factor - Electronics-Lab.com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7622729" cy="4038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2290" y="5486400"/>
            <a:ext cx="6507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www.electronics-lab.com/meet-the-zynqberryzero-an-fpga-</a:t>
            </a:r>
            <a:endParaRPr lang="en-US" dirty="0" smtClean="0"/>
          </a:p>
          <a:p>
            <a:r>
              <a:rPr lang="en-US" dirty="0" smtClean="0"/>
              <a:t>development-board-with-a-raspberry-pi-zero-form-factor/</a:t>
            </a:r>
          </a:p>
          <a:p>
            <a:r>
              <a:rPr lang="en-US" dirty="0" smtClean="0"/>
              <a:t>512MB DDR3, 3x6.5mm, camera conn, mini-</a:t>
            </a:r>
            <a:r>
              <a:rPr lang="en-US" dirty="0" err="1" smtClean="0"/>
              <a:t>hdmi</a:t>
            </a:r>
            <a:r>
              <a:rPr lang="en-US" dirty="0" smtClean="0"/>
              <a:t>, micro SD slot</a:t>
            </a:r>
          </a:p>
        </p:txBody>
      </p:sp>
    </p:spTree>
    <p:extLst>
      <p:ext uri="{BB962C8B-B14F-4D97-AF65-F5344CB8AC3E}">
        <p14:creationId xmlns:p14="http://schemas.microsoft.com/office/powerpoint/2010/main" val="8395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Lowest cost with ARM M0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9579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</a:t>
            </a:r>
            <a:endParaRPr lang="en-US" sz="4000" dirty="0"/>
          </a:p>
        </p:txBody>
      </p:sp>
      <p:pic>
        <p:nvPicPr>
          <p:cNvPr id="7" name="Content Placeholder 6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6172714" cy="5791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afternoon</a:t>
            </a:r>
            <a:r>
              <a:rPr lang="en-US" sz="4000" dirty="0" smtClean="0"/>
              <a:t>’s </a:t>
            </a:r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smtClean="0"/>
              <a:t>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 </a:t>
            </a:r>
            <a:r>
              <a:rPr lang="en-US" sz="3600" dirty="0" smtClean="0"/>
              <a:t>$48</a:t>
            </a:r>
            <a:endParaRPr lang="en-US" sz="3600" dirty="0"/>
          </a:p>
        </p:txBody>
      </p:sp>
      <p:pic>
        <p:nvPicPr>
          <p:cNvPr id="6" name="Content Placeholder 5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5638800" cy="5638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afternoon’s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9938</TotalTime>
  <Words>2053</Words>
  <Application>Microsoft Office PowerPoint</Application>
  <PresentationFormat>On-screen Show (4:3)</PresentationFormat>
  <Paragraphs>431</Paragraphs>
  <Slides>50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Afternoon Slides Boot Camp for Digital Systems Education Running generated RTL thru Vivado</vt:lpstr>
      <vt:lpstr>Preliminaries</vt:lpstr>
      <vt:lpstr>mess of wires not cool any more</vt:lpstr>
      <vt:lpstr>PowerPoint Presentation</vt:lpstr>
      <vt:lpstr>This afternoon’s agenda</vt:lpstr>
      <vt:lpstr>This afternoon’s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 VHDL and Verilog are “hardware description” languages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FPGA tools do</vt:lpstr>
      <vt:lpstr>LUTs</vt:lpstr>
      <vt:lpstr>Block RAM tutorial</vt:lpstr>
      <vt:lpstr>Boolean board $69/$79</vt:lpstr>
      <vt:lpstr>Boolean Board background</vt:lpstr>
      <vt:lpstr>PowerPoint Presentation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Elaborated fresh_start design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 </vt:lpstr>
      <vt:lpstr>Educational programs</vt:lpstr>
      <vt:lpstr>PYNQ-Z2 $123 at Newark (for the more advanced user)</vt:lpstr>
      <vt:lpstr>Intel/Altera academic program</vt:lpstr>
      <vt:lpstr>Xilinx university program</vt:lpstr>
      <vt:lpstr>ZynqBerryZero $120</vt:lpstr>
      <vt:lpstr>PowerPoint Presentation</vt:lpstr>
      <vt:lpstr>QuickLogic Thing Plus EOS™ S3</vt:lpstr>
      <vt:lpstr>QuickLogic Thing Plus EOS™ S3 $48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774</cp:revision>
  <cp:lastPrinted>2022-06-11T03:12:14Z</cp:lastPrinted>
  <dcterms:created xsi:type="dcterms:W3CDTF">2015-03-15T00:52:45Z</dcterms:created>
  <dcterms:modified xsi:type="dcterms:W3CDTF">2022-09-21T02:22:55Z</dcterms:modified>
</cp:coreProperties>
</file>